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300" r:id="rId3"/>
    <p:sldId id="283" r:id="rId4"/>
    <p:sldId id="295" r:id="rId5"/>
    <p:sldId id="285" r:id="rId6"/>
    <p:sldId id="301" r:id="rId7"/>
    <p:sldId id="304" r:id="rId8"/>
    <p:sldId id="305" r:id="rId9"/>
    <p:sldId id="306" r:id="rId10"/>
    <p:sldId id="294" r:id="rId11"/>
    <p:sldId id="280" r:id="rId12"/>
    <p:sldId id="281" r:id="rId13"/>
    <p:sldId id="282" r:id="rId14"/>
    <p:sldId id="296" r:id="rId15"/>
    <p:sldId id="289" r:id="rId16"/>
    <p:sldId id="303" r:id="rId17"/>
    <p:sldId id="297" r:id="rId18"/>
    <p:sldId id="290" r:id="rId19"/>
    <p:sldId id="298" r:id="rId20"/>
    <p:sldId id="257" r:id="rId21"/>
    <p:sldId id="260" r:id="rId22"/>
    <p:sldId id="261" r:id="rId23"/>
    <p:sldId id="291" r:id="rId24"/>
    <p:sldId id="292" r:id="rId25"/>
    <p:sldId id="262" r:id="rId26"/>
    <p:sldId id="302" r:id="rId27"/>
    <p:sldId id="266" r:id="rId28"/>
    <p:sldId id="279" r:id="rId2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9" autoAdjust="0"/>
    <p:restoredTop sz="94032" autoAdjust="0"/>
  </p:normalViewPr>
  <p:slideViewPr>
    <p:cSldViewPr>
      <p:cViewPr>
        <p:scale>
          <a:sx n="75" d="100"/>
          <a:sy n="75" d="100"/>
        </p:scale>
        <p:origin x="-942" y="-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99FB460E-067D-4CA2-8C11-6D854C50302C}" type="datetimeFigureOut">
              <a:rPr lang="en-US"/>
              <a:pPr>
                <a:defRPr/>
              </a:pPr>
              <a:t>10/19/2009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913812B0-9B1D-4AA6-9DB6-21F328C23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179F10-3AE0-4699-A621-1450FBD7157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3812B0-9B1D-4AA6-9DB6-21F328C2397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3812B0-9B1D-4AA6-9DB6-21F328C2397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779EA2-17D2-46CF-8155-D4431D86268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B9B676-5E06-4EC2-BDEC-0B8419FE6AB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5650FA-C2BE-40B6-91B5-2CAA73EA027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518ABA-80BD-4A85-9FF7-FE84187E834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3020C2-C992-407B-B23A-DB5D04770AC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8B8CCC-F469-45CC-9D03-3CF0E0609EE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91FE8-5A0D-4827-B26F-CB2CF8830618}" type="datetimeFigureOut">
              <a:rPr lang="en-US"/>
              <a:pPr>
                <a:defRPr/>
              </a:pPr>
              <a:t>10/19/2009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573B2-8375-4B91-9174-AE18AF1A51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4CF13-7A6F-40B7-8D9D-A690A00DB2E8}" type="datetimeFigureOut">
              <a:rPr lang="en-US"/>
              <a:pPr>
                <a:defRPr/>
              </a:pPr>
              <a:t>10/19/2009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5F376-9F34-4B58-BADE-3C246A2E5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274638"/>
            <a:ext cx="2171700" cy="5927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62700" cy="5927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ED4D5-E296-41E7-8E99-A923C0E0D368}" type="datetimeFigureOut">
              <a:rPr lang="en-US"/>
              <a:pPr>
                <a:defRPr/>
              </a:pPr>
              <a:t>10/19/2009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78115-5022-48D3-9D38-AAA85FF327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8534400" y="0"/>
            <a:ext cx="576263" cy="533400"/>
            <a:chOff x="384" y="144"/>
            <a:chExt cx="912" cy="872"/>
          </a:xfrm>
        </p:grpSpPr>
        <p:sp>
          <p:nvSpPr>
            <p:cNvPr id="4" name="Oval 10"/>
            <p:cNvSpPr>
              <a:spLocks noChangeArrowheads="1"/>
            </p:cNvSpPr>
            <p:nvPr/>
          </p:nvSpPr>
          <p:spPr bwMode="auto">
            <a:xfrm>
              <a:off x="454" y="178"/>
              <a:ext cx="806" cy="79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>
                <a:latin typeface="+mn-lt"/>
              </a:endParaRPr>
            </a:p>
          </p:txBody>
        </p:sp>
        <p:pic>
          <p:nvPicPr>
            <p:cNvPr id="5" name="Picture 1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4" y="144"/>
              <a:ext cx="912" cy="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2100B-33C2-4B76-B1BE-27B35D1167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DF6D3-10AC-43A0-B960-D42C8A2DBA14}" type="datetimeFigureOut">
              <a:rPr lang="en-US"/>
              <a:pPr>
                <a:defRPr/>
              </a:pPr>
              <a:t>10/19/2009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BE61F-6ED2-4153-B412-8CEB5C8CD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4BD93-10AF-4965-84E9-B8783771A890}" type="datetimeFigureOut">
              <a:rPr lang="en-US"/>
              <a:pPr>
                <a:defRPr/>
              </a:pPr>
              <a:t>10/19/2009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B6C6C-C540-4828-A04E-2BD8782B4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76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676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AF145-7A7A-49F8-A614-28EC6AF3DE30}" type="datetimeFigureOut">
              <a:rPr lang="en-US"/>
              <a:pPr>
                <a:defRPr/>
              </a:pPr>
              <a:t>10/19/2009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ACB86-A2C5-4D0E-9CCC-89A2C9927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E421C-4AA8-4A42-92A2-782B1FEDCCE0}" type="datetimeFigureOut">
              <a:rPr lang="en-US"/>
              <a:pPr>
                <a:defRPr/>
              </a:pPr>
              <a:t>10/19/2009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FB418-727E-415E-821D-8C97C655C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B184A-7878-4057-A774-B51775AFAD34}" type="datetimeFigureOut">
              <a:rPr lang="en-US"/>
              <a:pPr>
                <a:defRPr/>
              </a:pPr>
              <a:t>10/19/2009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4F70B-2E2F-441F-8063-C229DB9BA7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16E29-CA75-49A5-82CC-520A7982EA21}" type="datetimeFigureOut">
              <a:rPr lang="en-US"/>
              <a:pPr>
                <a:defRPr/>
              </a:pPr>
              <a:t>10/19/2009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B18FA-A973-412B-9436-5FF5EF40F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F8514-07E8-4641-A5BB-5EFDD70FA50E}" type="datetimeFigureOut">
              <a:rPr lang="en-US"/>
              <a:pPr>
                <a:defRPr/>
              </a:pPr>
              <a:t>10/19/2009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1B38C-0885-4818-B520-80486873B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17487-C798-403D-B184-82EA1A4150BB}" type="datetimeFigureOut">
              <a:rPr lang="en-US"/>
              <a:pPr>
                <a:defRPr/>
              </a:pPr>
              <a:t>10/19/2009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A926F-6341-4BD3-998E-686CD602F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764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0">
                <a:latin typeface="+mn-lt"/>
              </a:defRPr>
            </a:lvl1pPr>
          </a:lstStyle>
          <a:p>
            <a:pPr>
              <a:defRPr/>
            </a:pPr>
            <a:fld id="{2E18D702-87D2-4F57-ACC0-18973E44D8D1}" type="datetimeFigureOut">
              <a:rPr lang="en-US"/>
              <a:pPr>
                <a:defRPr/>
              </a:pPr>
              <a:t>10/19/2009</a:t>
            </a:fld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3732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0">
                <a:latin typeface="+mn-lt"/>
              </a:defRPr>
            </a:lvl1pPr>
          </a:lstStyle>
          <a:p>
            <a:pPr>
              <a:defRPr/>
            </a:pPr>
            <a:fld id="{554E3737-41EF-4CBF-BDDE-81B8AB875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0" y="0"/>
            <a:ext cx="9144000" cy="533400"/>
          </a:xfrm>
          <a:prstGeom prst="rect">
            <a:avLst/>
          </a:prstGeom>
          <a:gradFill rotWithShape="1">
            <a:gsLst>
              <a:gs pos="0">
                <a:srgbClr val="006699"/>
              </a:gs>
              <a:gs pos="100000">
                <a:srgbClr val="00336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1">
            <a:gsLst>
              <a:gs pos="0">
                <a:srgbClr val="006699"/>
              </a:gs>
              <a:gs pos="100000">
                <a:srgbClr val="00336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00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0033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0033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0033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0033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montanaacte.org/b" TargetMode="Externa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lcorr-mahugh@montana.ed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77724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Articulating CTE Courses</a:t>
            </a:r>
            <a:br>
              <a:rPr lang="en-US" dirty="0" smtClean="0"/>
            </a:br>
            <a:r>
              <a:rPr lang="en-US" i="1" dirty="0" smtClean="0"/>
              <a:t>A New Approach</a:t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endParaRPr lang="en-US" sz="2800" i="1" dirty="0" smtClean="0"/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1447800" y="2895600"/>
            <a:ext cx="6400800" cy="1752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Linda Corr-Mahugh</a:t>
            </a:r>
          </a:p>
          <a:p>
            <a:pPr eaLnBrk="1" hangingPunct="1"/>
            <a:r>
              <a:rPr lang="en-US" sz="2400" dirty="0" smtClean="0"/>
              <a:t>Articulation Specialist</a:t>
            </a:r>
          </a:p>
          <a:p>
            <a:pPr eaLnBrk="1" hangingPunct="1"/>
            <a:r>
              <a:rPr lang="en-US" sz="2400" dirty="0" smtClean="0"/>
              <a:t>Business/Marketing Pathway Specialist</a:t>
            </a:r>
          </a:p>
          <a:p>
            <a:pPr eaLnBrk="1" hangingPunct="1"/>
            <a:r>
              <a:rPr lang="en-US" sz="2400" dirty="0" smtClean="0"/>
              <a:t>Montana OCHE/OPI</a:t>
            </a:r>
          </a:p>
        </p:txBody>
      </p:sp>
      <p:pic>
        <p:nvPicPr>
          <p:cNvPr id="15363" name="Picture 10" descr="MCj043914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44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895600" y="4953000"/>
            <a:ext cx="3784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0" i="1" kern="0" dirty="0" smtClean="0">
                <a:solidFill>
                  <a:srgbClr val="990033"/>
                </a:solidFill>
                <a:latin typeface="Arial"/>
                <a:ea typeface="+mj-ea"/>
                <a:cs typeface="+mj-cs"/>
              </a:rPr>
              <a:t>October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The Stars Are Aligning . . .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Blip>
                <a:blip r:embed="rId2"/>
              </a:buBlip>
            </a:pPr>
            <a:r>
              <a:rPr lang="en-US" dirty="0" smtClean="0">
                <a:solidFill>
                  <a:srgbClr val="B2B2B2"/>
                </a:solidFill>
              </a:rPr>
              <a:t>Making Opportunity Affordable Initiative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dirty="0" smtClean="0">
                <a:solidFill>
                  <a:srgbClr val="B2B2B2"/>
                </a:solidFill>
              </a:rPr>
              <a:t>Board of Regents’ Policy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</a:pPr>
            <a:r>
              <a:rPr lang="en-US" dirty="0" smtClean="0"/>
              <a:t>Montana Transfer Initiative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dirty="0" smtClean="0">
                <a:solidFill>
                  <a:srgbClr val="B2B2B2"/>
                </a:solidFill>
              </a:rPr>
              <a:t>Perkins IV 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dirty="0" smtClean="0">
                <a:solidFill>
                  <a:srgbClr val="B2B2B2"/>
                </a:solidFill>
              </a:rPr>
              <a:t>Big Sky Pathways 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dirty="0" smtClean="0">
                <a:solidFill>
                  <a:srgbClr val="B2B2B2"/>
                </a:solidFill>
              </a:rPr>
              <a:t>Statewide Articulation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tx2"/>
                </a:solidFill>
              </a:rPr>
              <a:t/>
            </a:r>
            <a:br>
              <a:rPr lang="en-US" sz="4000" smtClean="0">
                <a:solidFill>
                  <a:schemeClr val="tx2"/>
                </a:solidFill>
              </a:rPr>
            </a:br>
            <a:r>
              <a:rPr lang="en-US" b="1" smtClean="0"/>
              <a:t>Montana Transfer Initiative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981200"/>
            <a:ext cx="6400800" cy="4221163"/>
          </a:xfrm>
        </p:spPr>
        <p:txBody>
          <a:bodyPr/>
          <a:lstStyle/>
          <a:p>
            <a:pPr eaLnBrk="1" hangingPunct="1"/>
            <a:r>
              <a:rPr lang="en-US" dirty="0" smtClean="0"/>
              <a:t>Mandated and funded by the Legislature in 2007</a:t>
            </a:r>
          </a:p>
          <a:p>
            <a:pPr eaLnBrk="1" hangingPunct="1"/>
            <a:r>
              <a:rPr lang="en-US" dirty="0" smtClean="0"/>
              <a:t>University System required to develop simple and clear procedures and policies regarding the transfer of credits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Transfer Initiative Guidelines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371600"/>
            <a:ext cx="80772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600" i="1" smtClean="0"/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Courses. </a:t>
            </a:r>
            <a:r>
              <a:rPr lang="en-US" sz="2400" smtClean="0"/>
              <a:t>Equivalent courses must possess the same prefix, course number, and title</a:t>
            </a:r>
          </a:p>
          <a:p>
            <a:pPr eaLnBrk="1" hangingPunct="1">
              <a:lnSpc>
                <a:spcPct val="80000"/>
              </a:lnSpc>
            </a:pPr>
            <a:endParaRPr lang="en-US" sz="2400" b="1" smtClean="0"/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Credits. </a:t>
            </a:r>
            <a:r>
              <a:rPr lang="en-US" sz="2400" smtClean="0"/>
              <a:t>The credit range for equivalent courses may not deviate by more than one credit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Course Numbers.  </a:t>
            </a:r>
            <a:r>
              <a:rPr lang="en-US" sz="2400" smtClean="0"/>
              <a:t>Must contain three numeric characters 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Prefixes. </a:t>
            </a:r>
            <a:r>
              <a:rPr lang="en-US" sz="2400" smtClean="0"/>
              <a:t>Completely new prefixes must be adopted system-wide; one to four alpha characters 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Titles. </a:t>
            </a:r>
            <a:r>
              <a:rPr lang="en-US" sz="2400" smtClean="0"/>
              <a:t>Equivalent courses will have the same officially authorized title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/>
              <a:t>Faculty Learning Outcome Councils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3600" b="1" smtClean="0"/>
              <a:t>(FLOCs)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9050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Organized by discipline</a:t>
            </a:r>
          </a:p>
          <a:p>
            <a:pPr eaLnBrk="1" hangingPunct="1"/>
            <a:r>
              <a:rPr lang="en-US" smtClean="0"/>
              <a:t>Faculty from MUS Units </a:t>
            </a:r>
          </a:p>
          <a:p>
            <a:pPr lvl="1" eaLnBrk="1" hangingPunct="1"/>
            <a:r>
              <a:rPr lang="en-US" smtClean="0"/>
              <a:t>Baccalaureate institutions</a:t>
            </a:r>
          </a:p>
          <a:p>
            <a:pPr lvl="1" eaLnBrk="1" hangingPunct="1"/>
            <a:r>
              <a:rPr lang="en-US" smtClean="0"/>
              <a:t>Two-year colleges</a:t>
            </a:r>
          </a:p>
          <a:p>
            <a:pPr lvl="1" eaLnBrk="1" hangingPunct="1"/>
            <a:r>
              <a:rPr lang="en-US" smtClean="0"/>
              <a:t>Tribal Colleges </a:t>
            </a:r>
          </a:p>
          <a:p>
            <a:pPr lvl="1" eaLnBrk="1" hangingPunct="1"/>
            <a:r>
              <a:rPr lang="en-US" smtClean="0"/>
              <a:t>Private Institutions</a:t>
            </a:r>
          </a:p>
          <a:p>
            <a:pPr lvl="1" eaLnBrk="1" hangingPunct="1"/>
            <a:r>
              <a:rPr lang="en-US" smtClean="0"/>
              <a:t>In technical fields:  Secondary schools (OPI specialist and designees) 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The Stars Are Aligning . . .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dirty="0" smtClean="0">
                <a:solidFill>
                  <a:srgbClr val="B2B2B2"/>
                </a:solidFill>
              </a:rPr>
              <a:t>Making Opportunity Affordable Initiative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dirty="0" smtClean="0">
                <a:solidFill>
                  <a:srgbClr val="B2B2B2"/>
                </a:solidFill>
              </a:rPr>
              <a:t>Board of Regents’ Policy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</a:pPr>
            <a:r>
              <a:rPr lang="en-US" dirty="0" smtClean="0">
                <a:solidFill>
                  <a:srgbClr val="B2B2B2"/>
                </a:solidFill>
              </a:rPr>
              <a:t>Montana Transfer Initiative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b="1" dirty="0" smtClean="0"/>
              <a:t>Perkins IV 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dirty="0" smtClean="0">
                <a:solidFill>
                  <a:srgbClr val="B2B2B2"/>
                </a:solidFill>
              </a:rPr>
              <a:t>Big Sky Pathways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dirty="0" smtClean="0">
                <a:solidFill>
                  <a:srgbClr val="B2B2B2"/>
                </a:solidFill>
              </a:rPr>
              <a:t>Statewide Articulation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Perkins IV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447800"/>
            <a:ext cx="6705600" cy="48768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Local school must offer the required courses at least one Program of Study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Montana’s Programs of Study are called Big Sky Pathways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43000" y="274638"/>
            <a:ext cx="7543800" cy="58515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i="1" dirty="0" smtClean="0"/>
              <a:t>Programs of Study</a:t>
            </a:r>
            <a:r>
              <a:rPr lang="en-US" sz="2800" dirty="0" smtClean="0"/>
              <a:t> /</a:t>
            </a:r>
            <a:r>
              <a:rPr lang="en-US" sz="2800" i="1" dirty="0" smtClean="0"/>
              <a:t>Big Sky Pathways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Align secondary and postsecondary education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smtClean="0"/>
              <a:t>Non</a:t>
            </a:r>
            <a:r>
              <a:rPr lang="en-US" sz="2400" dirty="0" smtClean="0"/>
              <a:t>-</a:t>
            </a:r>
            <a:r>
              <a:rPr lang="en-US" sz="2400" b="1" dirty="0" smtClean="0"/>
              <a:t>duplicative</a:t>
            </a:r>
            <a:r>
              <a:rPr lang="en-US" sz="2400" dirty="0" smtClean="0"/>
              <a:t> progression of courses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Opportunity for secondary students to acquire postsecondary credits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Lead to an industry-recognized credential or certificate at the postsecondary level, or an associate or baccalaureate degree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Identify and address current or emerging occupational opportunities</a:t>
            </a:r>
          </a:p>
          <a:p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533400" y="457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Perkins IV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The Stars Are Aligning . . 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dirty="0" smtClean="0">
                <a:solidFill>
                  <a:srgbClr val="B2B2B2"/>
                </a:solidFill>
              </a:rPr>
              <a:t>Making Opportunity Affordable Initiative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dirty="0" smtClean="0">
                <a:solidFill>
                  <a:srgbClr val="B2B2B2"/>
                </a:solidFill>
              </a:rPr>
              <a:t>Board of Regents’ Policy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</a:pPr>
            <a:r>
              <a:rPr lang="en-US" dirty="0" smtClean="0">
                <a:solidFill>
                  <a:srgbClr val="B2B2B2"/>
                </a:solidFill>
              </a:rPr>
              <a:t>Montana Transfer Initiative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dirty="0" smtClean="0">
                <a:solidFill>
                  <a:srgbClr val="B2B2B2"/>
                </a:solidFill>
              </a:rPr>
              <a:t>Perkins IV 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b="1" dirty="0" smtClean="0"/>
              <a:t>Big Sky Pathways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dirty="0" smtClean="0">
                <a:solidFill>
                  <a:srgbClr val="B2B2B2"/>
                </a:solidFill>
              </a:rPr>
              <a:t>Statewide Articulation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Big Sky Pathways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600200"/>
            <a:ext cx="6629400" cy="3505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Montana’s name for Perkins required </a:t>
            </a:r>
            <a:r>
              <a:rPr lang="en-US" sz="2400" u="sng" dirty="0" smtClean="0"/>
              <a:t>Programs of Study</a:t>
            </a:r>
          </a:p>
          <a:p>
            <a:pPr eaLnBrk="1" hangingPunct="1">
              <a:lnSpc>
                <a:spcPct val="90000"/>
              </a:lnSpc>
            </a:pPr>
            <a:endParaRPr lang="en-US" sz="2400" u="sng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Tech Prep Consortium funded by Title II of Perkins (FVCC and MSU-Billings COT)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Consortium is funding CTE FLOCs 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pic>
        <p:nvPicPr>
          <p:cNvPr id="27652" name="Picture 5" descr="Big Sky Pathway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9929" y="4800601"/>
            <a:ext cx="4835471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The Stars Are Aligning . . .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dirty="0" smtClean="0">
                <a:solidFill>
                  <a:srgbClr val="B2B2B2"/>
                </a:solidFill>
              </a:rPr>
              <a:t>Montana Transfer Initiative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dirty="0" smtClean="0">
                <a:solidFill>
                  <a:srgbClr val="B2B2B2"/>
                </a:solidFill>
              </a:rPr>
              <a:t>Making Opportunity Affordable Initiative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dirty="0" smtClean="0">
                <a:solidFill>
                  <a:srgbClr val="B2B2B2"/>
                </a:solidFill>
              </a:rPr>
              <a:t>Board of Regents’ Policy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dirty="0" smtClean="0">
                <a:solidFill>
                  <a:srgbClr val="B2B2B2"/>
                </a:solidFill>
              </a:rPr>
              <a:t>Perkins IV 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dirty="0" smtClean="0">
                <a:solidFill>
                  <a:srgbClr val="B2B2B2"/>
                </a:solidFill>
              </a:rPr>
              <a:t>Big Sky Pathways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b="1" dirty="0" smtClean="0"/>
              <a:t>Statewide Articulation</a:t>
            </a:r>
            <a:endParaRPr lang="en-US" dirty="0" smtClean="0">
              <a:solidFill>
                <a:srgbClr val="B2B2B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524" name="Picture 4" descr="MCj043917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48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3501" name="Group 13"/>
          <p:cNvGrpSpPr>
            <a:grpSpLocks/>
          </p:cNvGrpSpPr>
          <p:nvPr/>
        </p:nvGrpSpPr>
        <p:grpSpPr bwMode="auto">
          <a:xfrm>
            <a:off x="5029200" y="2438400"/>
            <a:ext cx="1600200" cy="1447800"/>
            <a:chOff x="2544" y="624"/>
            <a:chExt cx="864" cy="768"/>
          </a:xfrm>
        </p:grpSpPr>
        <p:sp>
          <p:nvSpPr>
            <p:cNvPr id="63495" name="AutoShape 7"/>
            <p:cNvSpPr>
              <a:spLocks noChangeArrowheads="1"/>
            </p:cNvSpPr>
            <p:nvPr/>
          </p:nvSpPr>
          <p:spPr bwMode="auto">
            <a:xfrm>
              <a:off x="2544" y="624"/>
              <a:ext cx="864" cy="768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97" name="Text Box 9"/>
            <p:cNvSpPr txBox="1">
              <a:spLocks noChangeArrowheads="1"/>
            </p:cNvSpPr>
            <p:nvPr/>
          </p:nvSpPr>
          <p:spPr bwMode="auto">
            <a:xfrm>
              <a:off x="2832" y="960"/>
              <a:ext cx="336" cy="195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/>
                <a:t>OPI</a:t>
              </a:r>
            </a:p>
          </p:txBody>
        </p:sp>
      </p:grpSp>
      <p:grpSp>
        <p:nvGrpSpPr>
          <p:cNvPr id="63500" name="Group 12"/>
          <p:cNvGrpSpPr>
            <a:grpSpLocks/>
          </p:cNvGrpSpPr>
          <p:nvPr/>
        </p:nvGrpSpPr>
        <p:grpSpPr bwMode="auto">
          <a:xfrm>
            <a:off x="685800" y="1524000"/>
            <a:ext cx="1752600" cy="1295400"/>
            <a:chOff x="3600" y="2112"/>
            <a:chExt cx="864" cy="768"/>
          </a:xfrm>
        </p:grpSpPr>
        <p:sp>
          <p:nvSpPr>
            <p:cNvPr id="63498" name="AutoShape 10"/>
            <p:cNvSpPr>
              <a:spLocks noChangeArrowheads="1"/>
            </p:cNvSpPr>
            <p:nvPr/>
          </p:nvSpPr>
          <p:spPr bwMode="auto">
            <a:xfrm>
              <a:off x="3600" y="2112"/>
              <a:ext cx="864" cy="768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99" name="Text Box 11"/>
            <p:cNvSpPr txBox="1">
              <a:spLocks noChangeArrowheads="1"/>
            </p:cNvSpPr>
            <p:nvPr/>
          </p:nvSpPr>
          <p:spPr bwMode="auto">
            <a:xfrm>
              <a:off x="3792" y="2400"/>
              <a:ext cx="480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/>
                <a:t>OCHE</a:t>
              </a:r>
            </a:p>
          </p:txBody>
        </p:sp>
      </p:grpSp>
      <p:grpSp>
        <p:nvGrpSpPr>
          <p:cNvPr id="63522" name="Group 34"/>
          <p:cNvGrpSpPr>
            <a:grpSpLocks/>
          </p:cNvGrpSpPr>
          <p:nvPr/>
        </p:nvGrpSpPr>
        <p:grpSpPr bwMode="auto">
          <a:xfrm>
            <a:off x="990600" y="4191000"/>
            <a:ext cx="2971800" cy="2362200"/>
            <a:chOff x="384" y="2592"/>
            <a:chExt cx="1680" cy="1440"/>
          </a:xfrm>
        </p:grpSpPr>
        <p:sp>
          <p:nvSpPr>
            <p:cNvPr id="63507" name="AutoShape 19"/>
            <p:cNvSpPr>
              <a:spLocks noChangeArrowheads="1"/>
            </p:cNvSpPr>
            <p:nvPr/>
          </p:nvSpPr>
          <p:spPr bwMode="auto">
            <a:xfrm>
              <a:off x="384" y="2592"/>
              <a:ext cx="1680" cy="1440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8" name="Text Box 20"/>
            <p:cNvSpPr txBox="1">
              <a:spLocks noChangeArrowheads="1"/>
            </p:cNvSpPr>
            <p:nvPr/>
          </p:nvSpPr>
          <p:spPr bwMode="auto">
            <a:xfrm>
              <a:off x="864" y="3168"/>
              <a:ext cx="816" cy="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/>
                <a:t>Big Sky Pathways</a:t>
              </a:r>
            </a:p>
          </p:txBody>
        </p:sp>
      </p:grpSp>
      <p:grpSp>
        <p:nvGrpSpPr>
          <p:cNvPr id="63519" name="Group 31"/>
          <p:cNvGrpSpPr>
            <a:grpSpLocks/>
          </p:cNvGrpSpPr>
          <p:nvPr/>
        </p:nvGrpSpPr>
        <p:grpSpPr bwMode="auto">
          <a:xfrm>
            <a:off x="6019800" y="533400"/>
            <a:ext cx="1600200" cy="1371600"/>
            <a:chOff x="4464" y="480"/>
            <a:chExt cx="1008" cy="864"/>
          </a:xfrm>
        </p:grpSpPr>
        <p:sp>
          <p:nvSpPr>
            <p:cNvPr id="63506" name="AutoShape 18"/>
            <p:cNvSpPr>
              <a:spLocks noChangeArrowheads="1"/>
            </p:cNvSpPr>
            <p:nvPr/>
          </p:nvSpPr>
          <p:spPr bwMode="auto">
            <a:xfrm>
              <a:off x="4464" y="480"/>
              <a:ext cx="1008" cy="864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9" name="Text Box 21"/>
            <p:cNvSpPr txBox="1">
              <a:spLocks noChangeArrowheads="1"/>
            </p:cNvSpPr>
            <p:nvPr/>
          </p:nvSpPr>
          <p:spPr bwMode="auto">
            <a:xfrm>
              <a:off x="4752" y="816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/>
                <a:t>MOA</a:t>
              </a:r>
            </a:p>
          </p:txBody>
        </p:sp>
      </p:grpSp>
      <p:grpSp>
        <p:nvGrpSpPr>
          <p:cNvPr id="63521" name="Group 33"/>
          <p:cNvGrpSpPr>
            <a:grpSpLocks/>
          </p:cNvGrpSpPr>
          <p:nvPr/>
        </p:nvGrpSpPr>
        <p:grpSpPr bwMode="auto">
          <a:xfrm>
            <a:off x="3657600" y="4038600"/>
            <a:ext cx="2362200" cy="2209800"/>
            <a:chOff x="2400" y="2544"/>
            <a:chExt cx="1392" cy="1344"/>
          </a:xfrm>
        </p:grpSpPr>
        <p:sp>
          <p:nvSpPr>
            <p:cNvPr id="63505" name="AutoShape 17"/>
            <p:cNvSpPr>
              <a:spLocks noChangeArrowheads="1"/>
            </p:cNvSpPr>
            <p:nvPr/>
          </p:nvSpPr>
          <p:spPr bwMode="auto">
            <a:xfrm>
              <a:off x="2400" y="2544"/>
              <a:ext cx="1392" cy="1344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0" name="Text Box 22"/>
            <p:cNvSpPr txBox="1">
              <a:spLocks noChangeArrowheads="1"/>
            </p:cNvSpPr>
            <p:nvPr/>
          </p:nvSpPr>
          <p:spPr bwMode="auto">
            <a:xfrm>
              <a:off x="2784" y="3072"/>
              <a:ext cx="720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/>
                <a:t>Transfer Initiative</a:t>
              </a:r>
            </a:p>
          </p:txBody>
        </p:sp>
      </p:grpSp>
      <p:grpSp>
        <p:nvGrpSpPr>
          <p:cNvPr id="63523" name="Group 35"/>
          <p:cNvGrpSpPr>
            <a:grpSpLocks/>
          </p:cNvGrpSpPr>
          <p:nvPr/>
        </p:nvGrpSpPr>
        <p:grpSpPr bwMode="auto">
          <a:xfrm>
            <a:off x="3886200" y="609600"/>
            <a:ext cx="1905000" cy="1828800"/>
            <a:chOff x="1920" y="336"/>
            <a:chExt cx="1200" cy="1152"/>
          </a:xfrm>
        </p:grpSpPr>
        <p:sp>
          <p:nvSpPr>
            <p:cNvPr id="63511" name="AutoShape 23"/>
            <p:cNvSpPr>
              <a:spLocks noChangeArrowheads="1"/>
            </p:cNvSpPr>
            <p:nvPr/>
          </p:nvSpPr>
          <p:spPr bwMode="auto">
            <a:xfrm>
              <a:off x="1920" y="336"/>
              <a:ext cx="1200" cy="1152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2" name="Text Box 24"/>
            <p:cNvSpPr txBox="1">
              <a:spLocks noChangeArrowheads="1"/>
            </p:cNvSpPr>
            <p:nvPr/>
          </p:nvSpPr>
          <p:spPr bwMode="auto">
            <a:xfrm>
              <a:off x="2112" y="768"/>
              <a:ext cx="8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/>
                <a:t>Perkins IV</a:t>
              </a:r>
            </a:p>
          </p:txBody>
        </p:sp>
      </p:grpSp>
      <p:grpSp>
        <p:nvGrpSpPr>
          <p:cNvPr id="63518" name="Group 30"/>
          <p:cNvGrpSpPr>
            <a:grpSpLocks/>
          </p:cNvGrpSpPr>
          <p:nvPr/>
        </p:nvGrpSpPr>
        <p:grpSpPr bwMode="auto">
          <a:xfrm>
            <a:off x="3276600" y="2971800"/>
            <a:ext cx="1676400" cy="1447800"/>
            <a:chOff x="2544" y="1680"/>
            <a:chExt cx="1056" cy="912"/>
          </a:xfrm>
        </p:grpSpPr>
        <p:sp>
          <p:nvSpPr>
            <p:cNvPr id="63516" name="AutoShape 28"/>
            <p:cNvSpPr>
              <a:spLocks noChangeArrowheads="1"/>
            </p:cNvSpPr>
            <p:nvPr/>
          </p:nvSpPr>
          <p:spPr bwMode="auto">
            <a:xfrm>
              <a:off x="2544" y="1680"/>
              <a:ext cx="1056" cy="912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5" name="Text Box 27"/>
            <p:cNvSpPr txBox="1">
              <a:spLocks noChangeArrowheads="1"/>
            </p:cNvSpPr>
            <p:nvPr/>
          </p:nvSpPr>
          <p:spPr bwMode="auto">
            <a:xfrm>
              <a:off x="2784" y="2016"/>
              <a:ext cx="6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dirty="0"/>
                <a:t>FLOCs</a:t>
              </a:r>
            </a:p>
          </p:txBody>
        </p:sp>
      </p:grpSp>
      <p:sp>
        <p:nvSpPr>
          <p:cNvPr id="63514" name="AutoShape 26"/>
          <p:cNvSpPr>
            <a:spLocks noChangeArrowheads="1"/>
          </p:cNvSpPr>
          <p:nvPr/>
        </p:nvSpPr>
        <p:spPr bwMode="auto">
          <a:xfrm>
            <a:off x="5486400" y="3505200"/>
            <a:ext cx="3124200" cy="22860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17" name="Text Box 29"/>
          <p:cNvSpPr txBox="1">
            <a:spLocks noChangeArrowheads="1"/>
          </p:cNvSpPr>
          <p:nvPr/>
        </p:nvSpPr>
        <p:spPr bwMode="auto">
          <a:xfrm>
            <a:off x="6324600" y="4343400"/>
            <a:ext cx="17526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700" dirty="0"/>
              <a:t>Workforce Development</a:t>
            </a:r>
          </a:p>
        </p:txBody>
      </p:sp>
      <p:grpSp>
        <p:nvGrpSpPr>
          <p:cNvPr id="63525" name="Group 37"/>
          <p:cNvGrpSpPr>
            <a:grpSpLocks/>
          </p:cNvGrpSpPr>
          <p:nvPr/>
        </p:nvGrpSpPr>
        <p:grpSpPr bwMode="auto">
          <a:xfrm>
            <a:off x="2362200" y="1371600"/>
            <a:ext cx="1828800" cy="1600200"/>
            <a:chOff x="3600" y="2112"/>
            <a:chExt cx="864" cy="768"/>
          </a:xfrm>
        </p:grpSpPr>
        <p:sp>
          <p:nvSpPr>
            <p:cNvPr id="63526" name="AutoShape 38"/>
            <p:cNvSpPr>
              <a:spLocks noChangeArrowheads="1"/>
            </p:cNvSpPr>
            <p:nvPr/>
          </p:nvSpPr>
          <p:spPr bwMode="auto">
            <a:xfrm>
              <a:off x="3600" y="2112"/>
              <a:ext cx="864" cy="768"/>
            </a:xfrm>
            <a:prstGeom prst="star5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7" name="Text Box 39"/>
            <p:cNvSpPr txBox="1">
              <a:spLocks noChangeArrowheads="1"/>
            </p:cNvSpPr>
            <p:nvPr/>
          </p:nvSpPr>
          <p:spPr bwMode="auto">
            <a:xfrm>
              <a:off x="3792" y="2400"/>
              <a:ext cx="48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Tech  Prep</a:t>
              </a:r>
            </a:p>
          </p:txBody>
        </p:sp>
      </p:grpSp>
      <p:sp>
        <p:nvSpPr>
          <p:cNvPr id="63528" name="AutoShape 40"/>
          <p:cNvSpPr>
            <a:spLocks noChangeArrowheads="1"/>
          </p:cNvSpPr>
          <p:nvPr/>
        </p:nvSpPr>
        <p:spPr bwMode="auto">
          <a:xfrm>
            <a:off x="609600" y="2971800"/>
            <a:ext cx="2057400" cy="1676400"/>
          </a:xfrm>
          <a:prstGeom prst="star5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30" name="Text Box 42"/>
          <p:cNvSpPr txBox="1">
            <a:spLocks noChangeArrowheads="1"/>
          </p:cNvSpPr>
          <p:nvPr/>
        </p:nvSpPr>
        <p:spPr bwMode="auto">
          <a:xfrm>
            <a:off x="914400" y="3581400"/>
            <a:ext cx="1600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700" dirty="0"/>
              <a:t>Articulations</a:t>
            </a:r>
          </a:p>
        </p:txBody>
      </p:sp>
      <p:grpSp>
        <p:nvGrpSpPr>
          <p:cNvPr id="63534" name="Group 46"/>
          <p:cNvGrpSpPr>
            <a:grpSpLocks/>
          </p:cNvGrpSpPr>
          <p:nvPr/>
        </p:nvGrpSpPr>
        <p:grpSpPr bwMode="auto">
          <a:xfrm>
            <a:off x="6400800" y="1524000"/>
            <a:ext cx="2133600" cy="1828800"/>
            <a:chOff x="4032" y="960"/>
            <a:chExt cx="1344" cy="1152"/>
          </a:xfrm>
        </p:grpSpPr>
        <p:sp>
          <p:nvSpPr>
            <p:cNvPr id="63531" name="AutoShape 43"/>
            <p:cNvSpPr>
              <a:spLocks noChangeArrowheads="1"/>
            </p:cNvSpPr>
            <p:nvPr/>
          </p:nvSpPr>
          <p:spPr bwMode="auto">
            <a:xfrm>
              <a:off x="4032" y="960"/>
              <a:ext cx="1344" cy="1152"/>
            </a:xfrm>
            <a:prstGeom prst="star5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2" name="Text Box 44"/>
            <p:cNvSpPr txBox="1">
              <a:spLocks noChangeArrowheads="1"/>
            </p:cNvSpPr>
            <p:nvPr/>
          </p:nvSpPr>
          <p:spPr bwMode="auto">
            <a:xfrm>
              <a:off x="4128" y="1392"/>
              <a:ext cx="1152" cy="3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700" dirty="0"/>
                <a:t>Board of Regents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Articulations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9248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Pre-2007: </a:t>
            </a:r>
          </a:p>
          <a:p>
            <a:pPr lvl="1" eaLnBrk="1" hangingPunct="1"/>
            <a:r>
              <a:rPr lang="en-US" dirty="0" smtClean="0"/>
              <a:t>CTE course articulations through Tech Prep regional consortia</a:t>
            </a:r>
          </a:p>
          <a:p>
            <a:pPr lvl="1" eaLnBrk="1" hangingPunct="1"/>
            <a:r>
              <a:rPr lang="en-US" dirty="0" smtClean="0"/>
              <a:t>Articulations between a high school and one two-year college (or consortium) in the same region</a:t>
            </a:r>
          </a:p>
          <a:p>
            <a:pPr eaLnBrk="1" hangingPunct="1"/>
            <a:r>
              <a:rPr lang="en-US" dirty="0" smtClean="0"/>
              <a:t>July 1, 2009:  </a:t>
            </a:r>
          </a:p>
          <a:p>
            <a:pPr lvl="1" eaLnBrk="1" hangingPunct="1"/>
            <a:r>
              <a:rPr lang="en-US" dirty="0" smtClean="0"/>
              <a:t>All current articulations were retired  </a:t>
            </a:r>
          </a:p>
          <a:p>
            <a:pPr lvl="1" eaLnBrk="1" hangingPunct="1"/>
            <a:r>
              <a:rPr lang="en-US" dirty="0" smtClean="0"/>
              <a:t>New statewide articulations being crafted</a:t>
            </a:r>
          </a:p>
        </p:txBody>
      </p:sp>
      <p:grpSp>
        <p:nvGrpSpPr>
          <p:cNvPr id="35843" name="Group 9"/>
          <p:cNvGrpSpPr>
            <a:grpSpLocks/>
          </p:cNvGrpSpPr>
          <p:nvPr/>
        </p:nvGrpSpPr>
        <p:grpSpPr bwMode="auto">
          <a:xfrm>
            <a:off x="8534400" y="0"/>
            <a:ext cx="576263" cy="533400"/>
            <a:chOff x="384" y="144"/>
            <a:chExt cx="912" cy="872"/>
          </a:xfrm>
        </p:grpSpPr>
        <p:sp>
          <p:nvSpPr>
            <p:cNvPr id="10250" name="Oval 10"/>
            <p:cNvSpPr>
              <a:spLocks noChangeArrowheads="1"/>
            </p:cNvSpPr>
            <p:nvPr/>
          </p:nvSpPr>
          <p:spPr bwMode="auto">
            <a:xfrm>
              <a:off x="454" y="178"/>
              <a:ext cx="806" cy="79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>
                <a:latin typeface="+mn-lt"/>
              </a:endParaRPr>
            </a:p>
          </p:txBody>
        </p:sp>
        <p:pic>
          <p:nvPicPr>
            <p:cNvPr id="35845" name="Picture 1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4" y="144"/>
              <a:ext cx="912" cy="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Transfer Initiative and </a:t>
            </a:r>
            <a:br>
              <a:rPr lang="en-US" sz="4000" smtClean="0"/>
            </a:br>
            <a:r>
              <a:rPr lang="en-US" sz="4000" smtClean="0"/>
              <a:t>CTE Articulation Agreements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FLOCs identify a set of learning outcomes to each course in the university system</a:t>
            </a:r>
          </a:p>
          <a:p>
            <a:pPr eaLnBrk="1" hangingPunct="1"/>
            <a:r>
              <a:rPr lang="en-US" dirty="0" smtClean="0"/>
              <a:t>Outcomes for some 100-level college courses will form the basis of high school to college CTE articulation agreements</a:t>
            </a:r>
          </a:p>
          <a:p>
            <a:pPr eaLnBrk="1" hangingPunct="1"/>
            <a:r>
              <a:rPr lang="en-US" dirty="0" smtClean="0"/>
              <a:t>HS courses that meet outcomes should articulate to ANY campus offering the course (Statewide Articulation)</a:t>
            </a:r>
          </a:p>
        </p:txBody>
      </p:sp>
      <p:grpSp>
        <p:nvGrpSpPr>
          <p:cNvPr id="37891" name="Group 9"/>
          <p:cNvGrpSpPr>
            <a:grpSpLocks/>
          </p:cNvGrpSpPr>
          <p:nvPr/>
        </p:nvGrpSpPr>
        <p:grpSpPr bwMode="auto">
          <a:xfrm>
            <a:off x="8534400" y="0"/>
            <a:ext cx="576263" cy="533400"/>
            <a:chOff x="384" y="144"/>
            <a:chExt cx="912" cy="872"/>
          </a:xfrm>
        </p:grpSpPr>
        <p:sp>
          <p:nvSpPr>
            <p:cNvPr id="10250" name="Oval 10"/>
            <p:cNvSpPr>
              <a:spLocks noChangeArrowheads="1"/>
            </p:cNvSpPr>
            <p:nvPr/>
          </p:nvSpPr>
          <p:spPr bwMode="auto">
            <a:xfrm>
              <a:off x="454" y="178"/>
              <a:ext cx="806" cy="79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>
                <a:latin typeface="+mn-lt"/>
              </a:endParaRPr>
            </a:p>
          </p:txBody>
        </p:sp>
        <p:pic>
          <p:nvPicPr>
            <p:cNvPr id="37893" name="Picture 1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4" y="144"/>
              <a:ext cx="912" cy="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Articulation Specialist’s Role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Coordinate meetings between the secondary and two-year college FLOC members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Notify secondary teachers whenever an articulation is available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Register teachers as course providers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Maintain database of students who have earned credit according to the agreement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Notify colleges of students earning credit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Provide annual renewal process</a:t>
            </a:r>
            <a:endParaRPr lang="en-US" sz="3000" dirty="0" smtClean="0"/>
          </a:p>
          <a:p>
            <a:pPr eaLnBrk="1" hangingPunct="1">
              <a:lnSpc>
                <a:spcPct val="90000"/>
              </a:lnSpc>
            </a:pPr>
            <a:endParaRPr lang="en-US" sz="3000" dirty="0" smtClean="0"/>
          </a:p>
        </p:txBody>
      </p:sp>
      <p:grpSp>
        <p:nvGrpSpPr>
          <p:cNvPr id="39939" name="Group 9"/>
          <p:cNvGrpSpPr>
            <a:grpSpLocks/>
          </p:cNvGrpSpPr>
          <p:nvPr/>
        </p:nvGrpSpPr>
        <p:grpSpPr bwMode="auto">
          <a:xfrm>
            <a:off x="8534400" y="0"/>
            <a:ext cx="576263" cy="533400"/>
            <a:chOff x="384" y="144"/>
            <a:chExt cx="912" cy="872"/>
          </a:xfrm>
        </p:grpSpPr>
        <p:sp>
          <p:nvSpPr>
            <p:cNvPr id="10250" name="Oval 10"/>
            <p:cNvSpPr>
              <a:spLocks noChangeArrowheads="1"/>
            </p:cNvSpPr>
            <p:nvPr/>
          </p:nvSpPr>
          <p:spPr bwMode="auto">
            <a:xfrm>
              <a:off x="454" y="178"/>
              <a:ext cx="806" cy="79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>
                <a:latin typeface="+mn-lt"/>
              </a:endParaRPr>
            </a:p>
          </p:txBody>
        </p:sp>
        <p:pic>
          <p:nvPicPr>
            <p:cNvPr id="39941" name="Picture 1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4" y="144"/>
              <a:ext cx="912" cy="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the Course is Completed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Teacher sends info to Specialist</a:t>
            </a:r>
          </a:p>
          <a:p>
            <a:pPr eaLnBrk="1" hangingPunct="1"/>
            <a:r>
              <a:rPr lang="en-US" smtClean="0"/>
              <a:t>Specialist enters students’ names/info into a database that will be shared with two-year college registrars</a:t>
            </a:r>
          </a:p>
          <a:p>
            <a:pPr eaLnBrk="1" hangingPunct="1"/>
            <a:r>
              <a:rPr lang="en-US" smtClean="0"/>
              <a:t>Specialist sends a letter of congratulations to each student with next steps information</a:t>
            </a:r>
          </a:p>
          <a:p>
            <a:pPr eaLnBrk="1" hangingPunct="1"/>
            <a:endParaRPr lang="en-US" smtClean="0"/>
          </a:p>
        </p:txBody>
      </p:sp>
      <p:grpSp>
        <p:nvGrpSpPr>
          <p:cNvPr id="41987" name="Group 9"/>
          <p:cNvGrpSpPr>
            <a:grpSpLocks/>
          </p:cNvGrpSpPr>
          <p:nvPr/>
        </p:nvGrpSpPr>
        <p:grpSpPr bwMode="auto">
          <a:xfrm>
            <a:off x="8534400" y="0"/>
            <a:ext cx="576263" cy="533400"/>
            <a:chOff x="384" y="144"/>
            <a:chExt cx="912" cy="872"/>
          </a:xfrm>
        </p:grpSpPr>
        <p:sp>
          <p:nvSpPr>
            <p:cNvPr id="10250" name="Oval 10"/>
            <p:cNvSpPr>
              <a:spLocks noChangeArrowheads="1"/>
            </p:cNvSpPr>
            <p:nvPr/>
          </p:nvSpPr>
          <p:spPr bwMode="auto">
            <a:xfrm>
              <a:off x="454" y="178"/>
              <a:ext cx="806" cy="79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>
                <a:latin typeface="+mn-lt"/>
              </a:endParaRPr>
            </a:p>
          </p:txBody>
        </p:sp>
        <p:pic>
          <p:nvPicPr>
            <p:cNvPr id="41989" name="Picture 1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4" y="144"/>
              <a:ext cx="912" cy="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Sustaining the Process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Commitment by OCHE that FLOCs will convene annually to review new courses</a:t>
            </a:r>
          </a:p>
          <a:p>
            <a:pPr eaLnBrk="1" hangingPunct="1"/>
            <a:r>
              <a:rPr lang="en-US" dirty="0" smtClean="0"/>
              <a:t>Every August/September, the Specialist will send an email to each teacher in pathway about possible articulation agreements</a:t>
            </a:r>
          </a:p>
          <a:p>
            <a:pPr eaLnBrk="1" hangingPunct="1"/>
            <a:r>
              <a:rPr lang="en-US" dirty="0" smtClean="0"/>
              <a:t>Teachers must apply annually for their articulation agreements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grpSp>
        <p:nvGrpSpPr>
          <p:cNvPr id="43011" name="Group 9"/>
          <p:cNvGrpSpPr>
            <a:grpSpLocks/>
          </p:cNvGrpSpPr>
          <p:nvPr/>
        </p:nvGrpSpPr>
        <p:grpSpPr bwMode="auto">
          <a:xfrm>
            <a:off x="8534400" y="0"/>
            <a:ext cx="576263" cy="533400"/>
            <a:chOff x="384" y="144"/>
            <a:chExt cx="912" cy="872"/>
          </a:xfrm>
        </p:grpSpPr>
        <p:sp>
          <p:nvSpPr>
            <p:cNvPr id="10250" name="Oval 10"/>
            <p:cNvSpPr>
              <a:spLocks noChangeArrowheads="1"/>
            </p:cNvSpPr>
            <p:nvPr/>
          </p:nvSpPr>
          <p:spPr bwMode="auto">
            <a:xfrm>
              <a:off x="454" y="178"/>
              <a:ext cx="806" cy="79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>
                <a:latin typeface="+mn-lt"/>
              </a:endParaRPr>
            </a:p>
          </p:txBody>
        </p:sp>
        <p:pic>
          <p:nvPicPr>
            <p:cNvPr id="43013" name="Picture 1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4" y="144"/>
              <a:ext cx="912" cy="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Timeline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FLOCs in prevalent CTE disciplines began meeting in April 2009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Initial set of CTE articulations will be completed by April 1, 2010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Training will be provided at MT-ACTE and other professional development opportunities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  <p:grpSp>
        <p:nvGrpSpPr>
          <p:cNvPr id="44035" name="Group 9"/>
          <p:cNvGrpSpPr>
            <a:grpSpLocks/>
          </p:cNvGrpSpPr>
          <p:nvPr/>
        </p:nvGrpSpPr>
        <p:grpSpPr bwMode="auto">
          <a:xfrm>
            <a:off x="8534400" y="0"/>
            <a:ext cx="576263" cy="533400"/>
            <a:chOff x="384" y="144"/>
            <a:chExt cx="912" cy="872"/>
          </a:xfrm>
        </p:grpSpPr>
        <p:sp>
          <p:nvSpPr>
            <p:cNvPr id="10250" name="Oval 10"/>
            <p:cNvSpPr>
              <a:spLocks noChangeArrowheads="1"/>
            </p:cNvSpPr>
            <p:nvPr/>
          </p:nvSpPr>
          <p:spPr bwMode="auto">
            <a:xfrm>
              <a:off x="454" y="178"/>
              <a:ext cx="806" cy="79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>
                <a:latin typeface="+mn-lt"/>
              </a:endParaRPr>
            </a:p>
          </p:txBody>
        </p:sp>
        <p:pic>
          <p:nvPicPr>
            <p:cNvPr id="44037" name="Picture 1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4" y="144"/>
              <a:ext cx="912" cy="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sz="3600" b="1" dirty="0" smtClean="0"/>
              <a:t>STATEWIDE ARTICULATION AGREEMENTS:  2009-2010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848600" cy="4267200"/>
          </a:xfrm>
        </p:spPr>
        <p:txBody>
          <a:bodyPr/>
          <a:lstStyle/>
          <a:p>
            <a:pPr>
              <a:buNone/>
            </a:pPr>
            <a:r>
              <a:rPr lang="en-US" sz="1600" b="1" i="1" dirty="0" smtClean="0"/>
              <a:t> </a:t>
            </a:r>
            <a:r>
              <a:rPr lang="en-US" sz="2400" b="1" i="1" dirty="0" smtClean="0"/>
              <a:t>Available </a:t>
            </a:r>
            <a:r>
              <a:rPr lang="en-US" sz="2400" b="1" i="1" dirty="0" smtClean="0"/>
              <a:t>in November </a:t>
            </a:r>
          </a:p>
          <a:p>
            <a:r>
              <a:rPr lang="en-US" sz="2000" dirty="0" smtClean="0"/>
              <a:t>Accounting </a:t>
            </a:r>
            <a:r>
              <a:rPr lang="en-US" sz="2000" dirty="0" smtClean="0"/>
              <a:t>Procedures I (ACTG 101)  	</a:t>
            </a:r>
          </a:p>
          <a:p>
            <a:r>
              <a:rPr lang="en-US" sz="2000" dirty="0" smtClean="0"/>
              <a:t>Introduction to CAD (CAD </a:t>
            </a:r>
            <a:r>
              <a:rPr lang="en-US" sz="2000" dirty="0" smtClean="0"/>
              <a:t>110)</a:t>
            </a:r>
          </a:p>
          <a:p>
            <a:r>
              <a:rPr lang="en-US" sz="2000" dirty="0" smtClean="0"/>
              <a:t>Fundamentals </a:t>
            </a:r>
            <a:r>
              <a:rPr lang="en-US" sz="2000" dirty="0" smtClean="0"/>
              <a:t>of Construction Technology (CSTN 100)</a:t>
            </a:r>
          </a:p>
          <a:p>
            <a:r>
              <a:rPr lang="en-US" sz="2000" dirty="0" smtClean="0"/>
              <a:t>Carpentry Basics &amp; Rough-in Framing (CSTN 120)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400" b="1" i="1" dirty="0" smtClean="0"/>
              <a:t>Available </a:t>
            </a:r>
            <a:r>
              <a:rPr lang="en-US" sz="2400" b="1" i="1" dirty="0" smtClean="0"/>
              <a:t>in December </a:t>
            </a:r>
            <a:endParaRPr lang="en-US" sz="2400" b="1" i="1" dirty="0" smtClean="0"/>
          </a:p>
          <a:p>
            <a:r>
              <a:rPr lang="en-US" sz="2000" dirty="0" smtClean="0"/>
              <a:t>Introduction to Computers (CAPP 120)</a:t>
            </a:r>
          </a:p>
          <a:p>
            <a:r>
              <a:rPr lang="en-US" sz="2000" dirty="0" smtClean="0"/>
              <a:t>CISCO—Discovery and Exploration courses (ITS 140, 142, 150, 152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Welding</a:t>
            </a: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5" name="Picture 4" descr="MCj043917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685800"/>
            <a:ext cx="8458200" cy="582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2286000" y="2819400"/>
            <a:ext cx="5181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Feedback and Questions</a:t>
            </a:r>
          </a:p>
        </p:txBody>
      </p:sp>
      <p:grpSp>
        <p:nvGrpSpPr>
          <p:cNvPr id="52227" name="Group 9"/>
          <p:cNvGrpSpPr>
            <a:grpSpLocks/>
          </p:cNvGrpSpPr>
          <p:nvPr/>
        </p:nvGrpSpPr>
        <p:grpSpPr bwMode="auto">
          <a:xfrm>
            <a:off x="8534400" y="0"/>
            <a:ext cx="576263" cy="533400"/>
            <a:chOff x="384" y="144"/>
            <a:chExt cx="912" cy="872"/>
          </a:xfrm>
        </p:grpSpPr>
        <p:sp>
          <p:nvSpPr>
            <p:cNvPr id="10250" name="Oval 10"/>
            <p:cNvSpPr>
              <a:spLocks noChangeArrowheads="1"/>
            </p:cNvSpPr>
            <p:nvPr/>
          </p:nvSpPr>
          <p:spPr bwMode="auto">
            <a:xfrm>
              <a:off x="454" y="178"/>
              <a:ext cx="806" cy="794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>
                <a:latin typeface="+mn-lt"/>
              </a:endParaRPr>
            </a:p>
          </p:txBody>
        </p:sp>
        <p:pic>
          <p:nvPicPr>
            <p:cNvPr id="52229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4" y="144"/>
              <a:ext cx="912" cy="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ctrTitle"/>
          </p:nvPr>
        </p:nvSpPr>
        <p:spPr>
          <a:xfrm>
            <a:off x="1600200" y="1905000"/>
            <a:ext cx="6324600" cy="1470025"/>
          </a:xfrm>
        </p:spPr>
        <p:txBody>
          <a:bodyPr/>
          <a:lstStyle/>
          <a:p>
            <a:pPr eaLnBrk="1" hangingPunct="1"/>
            <a:r>
              <a:rPr lang="en-US" smtClean="0"/>
              <a:t>Contact Info</a:t>
            </a:r>
          </a:p>
        </p:txBody>
      </p:sp>
      <p:sp>
        <p:nvSpPr>
          <p:cNvPr id="54274" name="Subtitle 3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2667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Linda Corr-Mahugh</a:t>
            </a:r>
          </a:p>
          <a:p>
            <a:pPr eaLnBrk="1" hangingPunct="1"/>
            <a:r>
              <a:rPr lang="en-US" sz="2800" dirty="0" smtClean="0"/>
              <a:t>Articulation Specialist</a:t>
            </a:r>
          </a:p>
          <a:p>
            <a:pPr eaLnBrk="1" hangingPunct="1"/>
            <a:r>
              <a:rPr lang="en-US" sz="2800" dirty="0" smtClean="0"/>
              <a:t>Business/Marketing Pathway Specialist</a:t>
            </a:r>
          </a:p>
          <a:p>
            <a:pPr eaLnBrk="1" hangingPunct="1"/>
            <a:r>
              <a:rPr lang="en-US" sz="2800" dirty="0" smtClean="0"/>
              <a:t>(406) 444-0346</a:t>
            </a:r>
          </a:p>
          <a:p>
            <a:pPr eaLnBrk="1" hangingPunct="1"/>
            <a:r>
              <a:rPr lang="en-US" sz="2800" i="1" u="sng" dirty="0" smtClean="0">
                <a:hlinkClick r:id="rId3"/>
              </a:rPr>
              <a:t>lcorr-mahugh@montana.edu</a:t>
            </a:r>
            <a:endParaRPr lang="en-US" sz="2800" i="1" u="sng" dirty="0" smtClean="0"/>
          </a:p>
          <a:p>
            <a:pPr eaLnBrk="1" hangingPunct="1"/>
            <a:endParaRPr lang="en-US" sz="2800" i="1" u="sng" dirty="0" smtClean="0"/>
          </a:p>
          <a:p>
            <a:pPr eaLnBrk="1" hangingPunct="1"/>
            <a:endParaRPr lang="en-US" sz="2800" i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The Stars Are Aligning . . .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905000"/>
            <a:ext cx="79248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dirty="0" smtClean="0"/>
              <a:t>Making Opportunity Affordable Initiative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dirty="0" smtClean="0"/>
              <a:t>Board of Regents’ Policy</a:t>
            </a:r>
          </a:p>
          <a:p>
            <a:pPr eaLnBrk="1" hangingPunct="1">
              <a:lnSpc>
                <a:spcPct val="90000"/>
              </a:lnSpc>
              <a:buBlip>
                <a:blip r:embed="rId3"/>
              </a:buBlip>
            </a:pPr>
            <a:r>
              <a:rPr lang="en-US" dirty="0" smtClean="0"/>
              <a:t>Montana Transfer Initiative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dirty="0" smtClean="0"/>
              <a:t>Perkins IV 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dirty="0" smtClean="0"/>
              <a:t>Big Sky Pathways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dirty="0" smtClean="0"/>
              <a:t>Statewide Articulation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The Stars Are Aligning . . .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dirty="0" smtClean="0"/>
              <a:t>Making Opportunity Affordable Initiative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dirty="0" smtClean="0">
                <a:solidFill>
                  <a:srgbClr val="B2B2B2"/>
                </a:solidFill>
              </a:rPr>
              <a:t>Board of Regents’ Policy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</a:pPr>
            <a:r>
              <a:rPr lang="en-US" dirty="0" smtClean="0">
                <a:solidFill>
                  <a:srgbClr val="B2B2B2"/>
                </a:solidFill>
              </a:rPr>
              <a:t>Montana Transfer Initiative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dirty="0" smtClean="0">
                <a:solidFill>
                  <a:srgbClr val="B2B2B2"/>
                </a:solidFill>
              </a:rPr>
              <a:t>Perkins IV 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dirty="0" smtClean="0">
                <a:solidFill>
                  <a:srgbClr val="B2B2B2"/>
                </a:solidFill>
              </a:rPr>
              <a:t>Big Sky Pathways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dirty="0" smtClean="0">
                <a:solidFill>
                  <a:srgbClr val="B2B2B2"/>
                </a:solidFill>
              </a:rPr>
              <a:t>Statewide Articulation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i="1" smtClean="0"/>
              <a:t>Making Opportunity Affordable</a:t>
            </a:r>
            <a:r>
              <a:rPr lang="en-US" sz="4000" b="1" smtClean="0"/>
              <a:t> Initiative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1981200"/>
            <a:ext cx="73152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Montana is competing for $2 million in grant money</a:t>
            </a:r>
          </a:p>
          <a:p>
            <a:pPr eaLnBrk="1" hangingPunct="1"/>
            <a:r>
              <a:rPr lang="en-US" dirty="0" smtClean="0"/>
              <a:t>Goal:  Develop innovative strategies to promote cost-saving methods of delivering high-quality education to greater numbers of students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The Stars Are Aligning . . .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dirty="0" smtClean="0">
                <a:solidFill>
                  <a:srgbClr val="B2B2B2"/>
                </a:solidFill>
              </a:rPr>
              <a:t>Making Opportunity Affordable Initiative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dirty="0" smtClean="0"/>
              <a:t>Board of Regents’ Policy</a:t>
            </a:r>
          </a:p>
          <a:p>
            <a:pPr eaLnBrk="1" hangingPunct="1">
              <a:lnSpc>
                <a:spcPct val="90000"/>
              </a:lnSpc>
              <a:buBlip>
                <a:blip r:embed="rId2"/>
              </a:buBlip>
            </a:pPr>
            <a:r>
              <a:rPr lang="en-US" dirty="0" smtClean="0">
                <a:solidFill>
                  <a:srgbClr val="B2B2B2"/>
                </a:solidFill>
              </a:rPr>
              <a:t>Montana Transfer Initiative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dirty="0" smtClean="0">
                <a:solidFill>
                  <a:srgbClr val="B2B2B2"/>
                </a:solidFill>
              </a:rPr>
              <a:t>Perkins IV 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dirty="0" smtClean="0">
                <a:solidFill>
                  <a:srgbClr val="B2B2B2"/>
                </a:solidFill>
              </a:rPr>
              <a:t>Big Sky Pathways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dirty="0" smtClean="0">
                <a:solidFill>
                  <a:srgbClr val="B2B2B2"/>
                </a:solidFill>
              </a:rPr>
              <a:t>Statewide Articulation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z="2800" dirty="0" smtClean="0"/>
              <a:t>Board of Regents Resolution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800" dirty="0" smtClean="0"/>
              <a:t> </a:t>
            </a:r>
            <a:r>
              <a:rPr lang="en-US" sz="2800" b="1" dirty="0" smtClean="0"/>
              <a:t>Two-Year Education Goals and Strategies </a:t>
            </a:r>
            <a:br>
              <a:rPr lang="en-US" sz="2800" b="1" dirty="0" smtClean="0"/>
            </a:br>
            <a:r>
              <a:rPr lang="en-US" sz="2800" dirty="0" smtClean="0"/>
              <a:t>August 26, 2009 </a:t>
            </a:r>
            <a:endParaRPr lang="en-US" sz="2800" i="1" dirty="0" smtClean="0"/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752600"/>
            <a:ext cx="76200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dirty="0" smtClean="0"/>
              <a:t>Bring the comprehensive community college mission – transfer education, workforce education, and college/workforce readiness – to all two-year campuses affiliated with the Montana University System. 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dirty="0" smtClean="0"/>
              <a:t>Develop approaches to programming, services, and tuition/fees specifically targeted to increasing adults’ enrollment in two-year education and completion of two-year degrees. 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dirty="0" smtClean="0"/>
              <a:t>Develop a certificate of completion for the “universal transfer core” to facilitate student transfer and reward the completion of a quality-assured credential. </a:t>
            </a:r>
          </a:p>
        </p:txBody>
      </p:sp>
      <p:pic>
        <p:nvPicPr>
          <p:cNvPr id="23555" name="Picture 4" descr="MCj0442144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6019800"/>
            <a:ext cx="6635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76400"/>
            <a:ext cx="8229600" cy="45720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 startAt="4"/>
            </a:pPr>
            <a:r>
              <a:rPr lang="en-US" sz="2400" smtClean="0"/>
              <a:t>Establish common related instruction requirements in programs leading to the same career to ensure equity of access and adequacy of preparation for high-demand occupational areas.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4"/>
            </a:pPr>
            <a:endParaRPr lang="en-US" sz="240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4"/>
            </a:pPr>
            <a:r>
              <a:rPr lang="en-US" sz="2400" smtClean="0"/>
              <a:t>Designate two-year colleges (along with MSU-Northern, UM-Western, and participating tribal colleges) as regional “hubs” for partnerships supporting </a:t>
            </a:r>
            <a:r>
              <a:rPr lang="en-US" sz="2400" smtClean="0">
                <a:solidFill>
                  <a:srgbClr val="990033"/>
                </a:solidFill>
              </a:rPr>
              <a:t>high school-college transitions</a:t>
            </a:r>
            <a:r>
              <a:rPr lang="en-US" sz="2400" smtClean="0"/>
              <a:t> and workforce development in the region.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4"/>
            </a:pPr>
            <a:endParaRPr lang="en-US" sz="240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4"/>
            </a:pPr>
            <a:r>
              <a:rPr lang="en-US" sz="2400" smtClean="0"/>
              <a:t>In collaboration with the Office of Public Instruction, develop a system-wide approach to dual enrollment opportunities</a:t>
            </a:r>
          </a:p>
        </p:txBody>
      </p:sp>
      <p:pic>
        <p:nvPicPr>
          <p:cNvPr id="24579" name="Picture 4" descr="MCj0442144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6019800"/>
            <a:ext cx="6635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76400"/>
            <a:ext cx="7391400" cy="45259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 startAt="7"/>
            </a:pPr>
            <a:r>
              <a:rPr lang="en-US" sz="2400" smtClean="0"/>
              <a:t>Create a virtual community college featuring the “universal transfer core,” dual enrollment opportunities, and shared programming of participating two-year colleges.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7"/>
            </a:pPr>
            <a:endParaRPr lang="en-US" sz="240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7"/>
            </a:pPr>
            <a:r>
              <a:rPr lang="en-US" sz="2400" smtClean="0"/>
              <a:t>Coordinate/integrate data systems and improve network connectivity to support data analysis and resource-sharing.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7"/>
            </a:pPr>
            <a:endParaRPr lang="en-US" sz="240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7"/>
            </a:pPr>
            <a:r>
              <a:rPr lang="en-US" sz="2400" smtClean="0"/>
              <a:t>Implement outcomes-based funding strategies.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OCHE">
  <a:themeElements>
    <a:clrScheme name="StrategicDirections-MUS_Presentation2007(v4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ategicDirections-MUS_Presentation2007(v4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ategicDirections-MUS_Presentation2007(v4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icDirections-MUS_Presentation2007(v4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icDirections-MUS_Presentation2007(v4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icDirections-MUS_Presentation2007(v4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icDirections-MUS_Presentation2007(v4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icDirections-MUS_Presentation2007(v4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cDirections-MUS_Presentation2007(v4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cDirections-MUS_Presentation2007(v4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cDirections-MUS_Presentation2007(v4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cDirections-MUS_Presentation2007(v4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cDirections-MUS_Presentation2007(v4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cDirections-MUS_Presentation2007(v4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 OCHE</Template>
  <TotalTime>1167</TotalTime>
  <Words>970</Words>
  <Application>Microsoft Office PowerPoint</Application>
  <PresentationFormat>On-screen Show (4:3)</PresentationFormat>
  <Paragraphs>191</Paragraphs>
  <Slides>28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Standard OCHE</vt:lpstr>
      <vt:lpstr>Articulating CTE Courses A New Approach  </vt:lpstr>
      <vt:lpstr>Slide 2</vt:lpstr>
      <vt:lpstr>The Stars Are Aligning . . .</vt:lpstr>
      <vt:lpstr>The Stars Are Aligning . . .</vt:lpstr>
      <vt:lpstr>Making Opportunity Affordable Initiative</vt:lpstr>
      <vt:lpstr>The Stars Are Aligning . . .</vt:lpstr>
      <vt:lpstr>Board of Regents Resolution  Two-Year Education Goals and Strategies  August 26, 2009 </vt:lpstr>
      <vt:lpstr> </vt:lpstr>
      <vt:lpstr> </vt:lpstr>
      <vt:lpstr>The Stars Are Aligning . . .</vt:lpstr>
      <vt:lpstr> Montana Transfer Initiative</vt:lpstr>
      <vt:lpstr>Transfer Initiative Guidelines</vt:lpstr>
      <vt:lpstr>Faculty Learning Outcome Councils (FLOCs)</vt:lpstr>
      <vt:lpstr>The Stars Are Aligning . . .</vt:lpstr>
      <vt:lpstr>Perkins IV</vt:lpstr>
      <vt:lpstr>Slide 16</vt:lpstr>
      <vt:lpstr>The Stars Are Aligning . . .</vt:lpstr>
      <vt:lpstr>Big Sky Pathways</vt:lpstr>
      <vt:lpstr>The Stars Are Aligning . . .</vt:lpstr>
      <vt:lpstr>Articulations</vt:lpstr>
      <vt:lpstr>Transfer Initiative and  CTE Articulation Agreements</vt:lpstr>
      <vt:lpstr>Articulation Specialist’s Role</vt:lpstr>
      <vt:lpstr>When the Course is Completed</vt:lpstr>
      <vt:lpstr>Sustaining the Process</vt:lpstr>
      <vt:lpstr>Timeline</vt:lpstr>
      <vt:lpstr>STATEWIDE ARTICULATION AGREEMENTS:  2009-2010  </vt:lpstr>
      <vt:lpstr>Feedback and Questions</vt:lpstr>
      <vt:lpstr>Contact Info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Articulating CTE Courses, a New Approach</dc:title>
  <dc:creator>beldredge</dc:creator>
  <cp:lastModifiedBy>lcorr-mahugh</cp:lastModifiedBy>
  <cp:revision>59</cp:revision>
  <dcterms:created xsi:type="dcterms:W3CDTF">2009-06-29T14:31:33Z</dcterms:created>
  <dcterms:modified xsi:type="dcterms:W3CDTF">2009-10-19T22:36:46Z</dcterms:modified>
</cp:coreProperties>
</file>